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7" r:id="rId2"/>
    <p:sldId id="260" r:id="rId3"/>
    <p:sldId id="261" r:id="rId4"/>
    <p:sldId id="262" r:id="rId5"/>
    <p:sldId id="263" r:id="rId6"/>
    <p:sldId id="258" r:id="rId7"/>
    <p:sldId id="259" r:id="rId8"/>
    <p:sldId id="268" r:id="rId9"/>
    <p:sldId id="264" r:id="rId10"/>
    <p:sldId id="265" r:id="rId11"/>
    <p:sldId id="267" r:id="rId12"/>
    <p:sldId id="266" r:id="rId13"/>
    <p:sldId id="269" r:id="rId14"/>
  </p:sldIdLst>
  <p:sldSz cx="12192000" cy="6858000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8ECEE-8145-4402-93E5-5F8BC4F0B211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6CB75-0608-43BB-91DB-5BCB6C826E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5415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69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91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08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1744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658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218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344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666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44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15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39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99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9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45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58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21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01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12-10-2018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312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ren.nl/cursus/professionele-vaardigheden/gesprekstechnieken/adviesgesprek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</a:t>
            </a:r>
            <a:r>
              <a:rPr lang="nl-NL" dirty="0"/>
              <a:t>3</a:t>
            </a:r>
            <a:r>
              <a:rPr lang="nl-NL" dirty="0" smtClean="0"/>
              <a:t> adviseren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Structuur adviesgesprek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195" y="1856670"/>
            <a:ext cx="3456867" cy="378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6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1945"/>
          </a:xfrm>
        </p:spPr>
        <p:txBody>
          <a:bodyPr/>
          <a:lstStyle/>
          <a:p>
            <a:pPr algn="ctr"/>
            <a:r>
              <a:rPr lang="nl-NL" sz="5000" dirty="0">
                <a:solidFill>
                  <a:srgbClr val="EBEBEB"/>
                </a:solidFill>
              </a:rPr>
              <a:t>Het adviesgesprek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201784"/>
            <a:ext cx="10439899" cy="5046616"/>
          </a:xfrm>
        </p:spPr>
        <p:txBody>
          <a:bodyPr>
            <a:noAutofit/>
          </a:bodyPr>
          <a:lstStyle/>
          <a:p>
            <a:r>
              <a:rPr lang="nl-NL" sz="3500" dirty="0" smtClean="0"/>
              <a:t>Probleem analyse:</a:t>
            </a:r>
            <a:endParaRPr lang="nl-NL" sz="3100" dirty="0" smtClean="0"/>
          </a:p>
          <a:p>
            <a:pPr lvl="1"/>
            <a:r>
              <a:rPr lang="nl-NL" sz="3300" dirty="0" smtClean="0"/>
              <a:t>Hier is de klant/opdrachtgever het meest aan het woord.</a:t>
            </a:r>
          </a:p>
          <a:p>
            <a:pPr lvl="3"/>
            <a:r>
              <a:rPr lang="nl-NL" sz="2900" dirty="0" smtClean="0"/>
              <a:t>Stel bijv. de vraag “wat is het probleem?”</a:t>
            </a:r>
          </a:p>
          <a:p>
            <a:pPr lvl="3"/>
            <a:r>
              <a:rPr lang="nl-NL" sz="2900" dirty="0" smtClean="0"/>
              <a:t>Stel diverse soorten vragen en gebruik LSD</a:t>
            </a:r>
          </a:p>
          <a:p>
            <a:pPr lvl="3"/>
            <a:r>
              <a:rPr lang="nl-NL" sz="2900" dirty="0" smtClean="0"/>
              <a:t>Probeer inzicht te krijgen in de visie en beleving waardoor de mogelijke oplossing dicht bij de klant/opdrachtgever komt te liggen.</a:t>
            </a:r>
          </a:p>
          <a:p>
            <a:pPr lvl="3"/>
            <a:endParaRPr lang="nl-NL" sz="2900" dirty="0" smtClean="0"/>
          </a:p>
        </p:txBody>
      </p:sp>
    </p:spTree>
    <p:extLst>
      <p:ext uri="{BB962C8B-B14F-4D97-AF65-F5344CB8AC3E}">
        <p14:creationId xmlns:p14="http://schemas.microsoft.com/office/powerpoint/2010/main" val="139332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1945"/>
          </a:xfrm>
        </p:spPr>
        <p:txBody>
          <a:bodyPr/>
          <a:lstStyle/>
          <a:p>
            <a:pPr algn="ctr"/>
            <a:r>
              <a:rPr lang="nl-NL" sz="5000" dirty="0">
                <a:solidFill>
                  <a:srgbClr val="EBEBEB"/>
                </a:solidFill>
              </a:rPr>
              <a:t>Het adviesgesprek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201784"/>
            <a:ext cx="10439899" cy="5046616"/>
          </a:xfrm>
        </p:spPr>
        <p:txBody>
          <a:bodyPr>
            <a:normAutofit/>
          </a:bodyPr>
          <a:lstStyle/>
          <a:p>
            <a:r>
              <a:rPr lang="nl-NL" sz="3500" dirty="0" smtClean="0"/>
              <a:t>Presentatie:</a:t>
            </a:r>
          </a:p>
          <a:p>
            <a:pPr lvl="1"/>
            <a:r>
              <a:rPr lang="nl-NL" sz="3300" dirty="0" smtClean="0"/>
              <a:t>Presentatie van je advies kan niet zonder goede onderbouwing en vaak is daarvoor een tweede of meerdere gesprek(ken) nodig</a:t>
            </a:r>
          </a:p>
          <a:p>
            <a:pPr lvl="3"/>
            <a:r>
              <a:rPr lang="nl-NL" sz="2900" dirty="0" smtClean="0"/>
              <a:t>Beargumenteer je advies met feiten en kennis</a:t>
            </a:r>
          </a:p>
          <a:p>
            <a:pPr lvl="3"/>
            <a:r>
              <a:rPr lang="nl-NL" sz="2900" dirty="0" smtClean="0"/>
              <a:t>Vraag feedback, laat de klant/opdrachtgever reageren, geef daarvoor ook de ruimte</a:t>
            </a:r>
          </a:p>
          <a:p>
            <a:pPr lvl="3"/>
            <a:r>
              <a:rPr lang="nl-NL" sz="2900" dirty="0" smtClean="0"/>
              <a:t>Let en reageer op non-verbalen signalen</a:t>
            </a:r>
          </a:p>
          <a:p>
            <a:pPr lvl="3"/>
            <a:r>
              <a:rPr lang="nl-NL" sz="2900" dirty="0" smtClean="0"/>
              <a:t>Reageer op bezwaren en neem ze weg</a:t>
            </a:r>
            <a:endParaRPr lang="nl-NL" sz="2900" dirty="0"/>
          </a:p>
        </p:txBody>
      </p:sp>
    </p:spTree>
    <p:extLst>
      <p:ext uri="{BB962C8B-B14F-4D97-AF65-F5344CB8AC3E}">
        <p14:creationId xmlns:p14="http://schemas.microsoft.com/office/powerpoint/2010/main" val="19972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1945"/>
          </a:xfrm>
        </p:spPr>
        <p:txBody>
          <a:bodyPr/>
          <a:lstStyle/>
          <a:p>
            <a:pPr algn="ctr"/>
            <a:r>
              <a:rPr lang="nl-NL" sz="5000" dirty="0">
                <a:solidFill>
                  <a:srgbClr val="EBEBEB"/>
                </a:solidFill>
              </a:rPr>
              <a:t>Het adviesgesprek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201784"/>
            <a:ext cx="10439899" cy="5046616"/>
          </a:xfrm>
        </p:spPr>
        <p:txBody>
          <a:bodyPr>
            <a:normAutofit/>
          </a:bodyPr>
          <a:lstStyle/>
          <a:p>
            <a:r>
              <a:rPr lang="nl-NL" sz="3500" dirty="0" smtClean="0"/>
              <a:t>De afsluiting/het advies:</a:t>
            </a:r>
          </a:p>
          <a:p>
            <a:pPr lvl="1"/>
            <a:r>
              <a:rPr lang="nl-NL" sz="3300" dirty="0" smtClean="0"/>
              <a:t>Adviseren: een advies is niet bindend</a:t>
            </a:r>
            <a:endParaRPr lang="nl-NL" sz="3300" dirty="0"/>
          </a:p>
          <a:p>
            <a:pPr lvl="3"/>
            <a:r>
              <a:rPr lang="nl-NL" sz="2900" dirty="0" smtClean="0"/>
              <a:t>Vat je advies op hoofdpunten samen</a:t>
            </a:r>
          </a:p>
          <a:p>
            <a:pPr lvl="3"/>
            <a:r>
              <a:rPr lang="nl-NL" sz="2900" dirty="0" smtClean="0"/>
              <a:t>Accentueer de belangrijkste onderdelen op basis van argumenten</a:t>
            </a:r>
          </a:p>
          <a:p>
            <a:pPr lvl="3"/>
            <a:r>
              <a:rPr lang="nl-NL" sz="2900" dirty="0" smtClean="0"/>
              <a:t>Laat de klant/opdrachtgever reageren en bij overeenstemming</a:t>
            </a:r>
          </a:p>
          <a:p>
            <a:pPr lvl="3"/>
            <a:r>
              <a:rPr lang="nl-NL" sz="2900" dirty="0" smtClean="0"/>
              <a:t>Maak afspraken voor de uitvoering</a:t>
            </a:r>
          </a:p>
          <a:p>
            <a:pPr lvl="3"/>
            <a:endParaRPr lang="nl-NL" sz="2900" dirty="0"/>
          </a:p>
        </p:txBody>
      </p:sp>
    </p:spTree>
    <p:extLst>
      <p:ext uri="{BB962C8B-B14F-4D97-AF65-F5344CB8AC3E}">
        <p14:creationId xmlns:p14="http://schemas.microsoft.com/office/powerpoint/2010/main" val="428444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8402"/>
          </a:xfrm>
        </p:spPr>
        <p:txBody>
          <a:bodyPr/>
          <a:lstStyle/>
          <a:p>
            <a:pPr algn="ctr"/>
            <a:r>
              <a:rPr lang="nl-NL" sz="5000" dirty="0" smtClean="0"/>
              <a:t>Bereid een casus voor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480458"/>
            <a:ext cx="9403742" cy="512934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nl-NL" sz="3500" dirty="0" smtClean="0"/>
              <a:t>Je gaat een casus voorbereiden zodat je advies kunt geven op een van de onderstaande opties:</a:t>
            </a:r>
          </a:p>
          <a:p>
            <a:pPr lvl="0"/>
            <a:endParaRPr lang="nl-NL" dirty="0"/>
          </a:p>
          <a:p>
            <a:pPr lvl="0"/>
            <a:r>
              <a:rPr lang="nl-NL" sz="2500" dirty="0" smtClean="0"/>
              <a:t>Casus </a:t>
            </a:r>
            <a:r>
              <a:rPr lang="nl-NL" sz="2500" dirty="0"/>
              <a:t>voorbereiden klant wil advies over voeding voor een kat </a:t>
            </a:r>
            <a:r>
              <a:rPr lang="nl-NL" sz="2500" dirty="0" smtClean="0"/>
              <a:t>die blaasgruisprobleem </a:t>
            </a:r>
            <a:r>
              <a:rPr lang="nl-NL" sz="2500" smtClean="0"/>
              <a:t>heeft gehad</a:t>
            </a:r>
            <a:endParaRPr lang="nl-NL" sz="2500" dirty="0"/>
          </a:p>
          <a:p>
            <a:pPr lvl="0"/>
            <a:r>
              <a:rPr lang="nl-NL" sz="2500" dirty="0"/>
              <a:t>Casus voorbereiden klant wil advies over voeding voor een hond die te dik is</a:t>
            </a:r>
          </a:p>
          <a:p>
            <a:pPr lvl="0"/>
            <a:r>
              <a:rPr lang="nl-NL" sz="2500" dirty="0"/>
              <a:t>Casus voorbereiden klant wil advies voor een hond met allergieën </a:t>
            </a:r>
            <a:endParaRPr lang="nl-NL" sz="2500" dirty="0" smtClean="0"/>
          </a:p>
          <a:p>
            <a:pPr lvl="0"/>
            <a:r>
              <a:rPr lang="nl-NL" sz="2500" dirty="0" smtClean="0"/>
              <a:t>De casus moet de vier stappen als besproken bevatten en wordt later digitaal ingeleverd.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9938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0322"/>
          </a:xfrm>
        </p:spPr>
        <p:txBody>
          <a:bodyPr/>
          <a:lstStyle/>
          <a:p>
            <a:pPr algn="ctr"/>
            <a:r>
              <a:rPr lang="nl-NL" sz="5000" dirty="0" smtClean="0"/>
              <a:t>Terugblik vorige les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463040"/>
            <a:ext cx="9403742" cy="4785359"/>
          </a:xfrm>
        </p:spPr>
        <p:txBody>
          <a:bodyPr>
            <a:normAutofit/>
          </a:bodyPr>
          <a:lstStyle/>
          <a:p>
            <a:r>
              <a:rPr lang="nl-NL" sz="3000" dirty="0" smtClean="0"/>
              <a:t>Het diagnose-recept model?</a:t>
            </a:r>
          </a:p>
          <a:p>
            <a:pPr lvl="2"/>
            <a:r>
              <a:rPr lang="nl-NL" sz="3000" dirty="0" smtClean="0"/>
              <a:t>Luisteren =&gt; diagnose </a:t>
            </a:r>
          </a:p>
          <a:p>
            <a:pPr lvl="2"/>
            <a:r>
              <a:rPr lang="nl-NL" sz="3000" dirty="0" smtClean="0"/>
              <a:t>Oplossing =&gt; recept</a:t>
            </a:r>
          </a:p>
          <a:p>
            <a:pPr lvl="1"/>
            <a:r>
              <a:rPr lang="nl-NL" sz="3000" dirty="0" smtClean="0"/>
              <a:t>Wanneer succesvol?</a:t>
            </a:r>
          </a:p>
          <a:p>
            <a:pPr lvl="2"/>
            <a:r>
              <a:rPr lang="nl-NL" sz="3000" dirty="0" smtClean="0"/>
              <a:t>Als de klant/ontvanger de oplossing direct accepteert.</a:t>
            </a:r>
          </a:p>
          <a:p>
            <a:pPr lvl="1"/>
            <a:r>
              <a:rPr lang="nl-NL" sz="3000" dirty="0" smtClean="0"/>
              <a:t>Wat is de eerst vereiste?</a:t>
            </a:r>
          </a:p>
          <a:p>
            <a:pPr lvl="2"/>
            <a:r>
              <a:rPr lang="nl-NL" sz="2800" dirty="0" smtClean="0"/>
              <a:t>Deskundigheid is de eerste vereiste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421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pPr algn="ctr"/>
            <a:r>
              <a:rPr lang="nl-NL" sz="5000" dirty="0"/>
              <a:t>Terugblik vorige </a:t>
            </a:r>
            <a:r>
              <a:rPr lang="nl-NL" sz="5000" dirty="0" smtClean="0"/>
              <a:t>les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454331"/>
            <a:ext cx="9403742" cy="4794068"/>
          </a:xfrm>
        </p:spPr>
        <p:txBody>
          <a:bodyPr>
            <a:normAutofit lnSpcReduction="10000"/>
          </a:bodyPr>
          <a:lstStyle/>
          <a:p>
            <a:r>
              <a:rPr lang="nl-NL" sz="3500" dirty="0" smtClean="0"/>
              <a:t>Participatiemode?</a:t>
            </a:r>
          </a:p>
          <a:p>
            <a:pPr lvl="1"/>
            <a:r>
              <a:rPr lang="nl-NL" sz="3500" dirty="0" smtClean="0"/>
              <a:t>Dialoog</a:t>
            </a:r>
          </a:p>
          <a:p>
            <a:pPr lvl="1"/>
            <a:r>
              <a:rPr lang="nl-NL" sz="3500" dirty="0" smtClean="0"/>
              <a:t>Rol en inspraak/inbreng van de klant centraal</a:t>
            </a:r>
          </a:p>
          <a:p>
            <a:pPr lvl="1"/>
            <a:r>
              <a:rPr lang="nl-NL" sz="3500" dirty="0" smtClean="0"/>
              <a:t>Probleemanalyse gezamenlijk aanpakken</a:t>
            </a:r>
          </a:p>
          <a:p>
            <a:pPr lvl="1"/>
            <a:r>
              <a:rPr lang="nl-NL" sz="3500" dirty="0" smtClean="0"/>
              <a:t>Je deskundigheid inzetten indien gevraagd</a:t>
            </a:r>
          </a:p>
          <a:p>
            <a:pPr lvl="1"/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8455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53866"/>
          </a:xfrm>
        </p:spPr>
        <p:txBody>
          <a:bodyPr/>
          <a:lstStyle/>
          <a:p>
            <a:pPr algn="ctr"/>
            <a:r>
              <a:rPr lang="nl-NL" sz="5000" dirty="0"/>
              <a:t>Terugblik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506584"/>
            <a:ext cx="10683740" cy="4741816"/>
          </a:xfrm>
        </p:spPr>
        <p:txBody>
          <a:bodyPr>
            <a:normAutofit fontScale="92500" lnSpcReduction="10000"/>
          </a:bodyPr>
          <a:lstStyle/>
          <a:p>
            <a:r>
              <a:rPr lang="nl-NL" sz="4000" dirty="0" smtClean="0"/>
              <a:t>Verkoopgesprek? 7 stappen</a:t>
            </a:r>
          </a:p>
          <a:p>
            <a:pPr lvl="2"/>
            <a:r>
              <a:rPr lang="nl-NL" sz="3500" dirty="0" smtClean="0"/>
              <a:t>1: De begroeting</a:t>
            </a:r>
            <a:endParaRPr lang="nl-NL" sz="3500" dirty="0"/>
          </a:p>
          <a:p>
            <a:pPr lvl="2"/>
            <a:r>
              <a:rPr lang="nl-NL" sz="3500" dirty="0" smtClean="0"/>
              <a:t>2: Aanspreekmoment</a:t>
            </a:r>
          </a:p>
          <a:p>
            <a:pPr lvl="2"/>
            <a:r>
              <a:rPr lang="nl-NL" sz="3500" dirty="0" smtClean="0"/>
              <a:t>3: Behoeftebepaling</a:t>
            </a:r>
          </a:p>
          <a:p>
            <a:pPr lvl="2"/>
            <a:r>
              <a:rPr lang="nl-NL" sz="3500" dirty="0" smtClean="0"/>
              <a:t>4: Presenteren</a:t>
            </a:r>
          </a:p>
          <a:p>
            <a:pPr lvl="2"/>
            <a:r>
              <a:rPr lang="nl-NL" sz="3500" dirty="0" smtClean="0"/>
              <a:t>5: Bezwaren of weerstanden weerleggen</a:t>
            </a:r>
          </a:p>
          <a:p>
            <a:pPr lvl="2"/>
            <a:r>
              <a:rPr lang="nl-NL" sz="3500" dirty="0" smtClean="0"/>
              <a:t>6: Bijverkoop</a:t>
            </a:r>
          </a:p>
          <a:p>
            <a:pPr lvl="2"/>
            <a:r>
              <a:rPr lang="nl-NL" sz="3500" dirty="0" smtClean="0"/>
              <a:t>7: Afsluiting</a:t>
            </a:r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85855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0653"/>
          </a:xfrm>
        </p:spPr>
        <p:txBody>
          <a:bodyPr/>
          <a:lstStyle/>
          <a:p>
            <a:pPr algn="ctr"/>
            <a:r>
              <a:rPr lang="nl-NL" sz="5000" dirty="0" smtClean="0"/>
              <a:t>Welke type vragen stel je?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245326"/>
            <a:ext cx="9577751" cy="5003073"/>
          </a:xfrm>
        </p:spPr>
        <p:txBody>
          <a:bodyPr>
            <a:normAutofit/>
          </a:bodyPr>
          <a:lstStyle/>
          <a:p>
            <a:r>
              <a:rPr lang="nl-NL" sz="4000" dirty="0" smtClean="0"/>
              <a:t>Open en gesloten vragen.</a:t>
            </a:r>
          </a:p>
          <a:p>
            <a:r>
              <a:rPr lang="nl-NL" sz="4000" dirty="0" smtClean="0"/>
              <a:t>Open vragen?</a:t>
            </a:r>
          </a:p>
          <a:p>
            <a:pPr lvl="2"/>
            <a:r>
              <a:rPr lang="nl-NL" sz="3600" dirty="0"/>
              <a:t>wie, wat, waar, wanneer, waarom, waarmee, waarvoor, </a:t>
            </a:r>
            <a:r>
              <a:rPr lang="nl-NL" sz="3600" dirty="0" smtClean="0"/>
              <a:t>welke, hoe, hoeveel</a:t>
            </a:r>
          </a:p>
          <a:p>
            <a:r>
              <a:rPr lang="nl-NL" sz="4000" dirty="0" smtClean="0"/>
              <a:t>Gesloten vragen:</a:t>
            </a:r>
          </a:p>
          <a:p>
            <a:pPr lvl="2"/>
            <a:r>
              <a:rPr lang="nl-NL" sz="3600" dirty="0" smtClean="0"/>
              <a:t>Te beantwoorden met “JA” of “NEE”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17380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4196"/>
          </a:xfrm>
        </p:spPr>
        <p:txBody>
          <a:bodyPr/>
          <a:lstStyle/>
          <a:p>
            <a:pPr algn="ctr"/>
            <a:r>
              <a:rPr lang="nl-NL" sz="5000" dirty="0" smtClean="0"/>
              <a:t>Het adviesgesprek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288870"/>
            <a:ext cx="9403742" cy="4959530"/>
          </a:xfrm>
        </p:spPr>
        <p:txBody>
          <a:bodyPr>
            <a:normAutofit/>
          </a:bodyPr>
          <a:lstStyle/>
          <a:p>
            <a:r>
              <a:rPr lang="nl-NL" sz="4000" dirty="0" smtClean="0"/>
              <a:t>Elk adviesgesprek kent een vaste structuur.</a:t>
            </a:r>
          </a:p>
          <a:p>
            <a:r>
              <a:rPr lang="nl-NL" sz="4000" dirty="0" smtClean="0"/>
              <a:t>Op hoofdlijnen:</a:t>
            </a:r>
          </a:p>
          <a:p>
            <a:pPr lvl="2"/>
            <a:r>
              <a:rPr lang="nl-NL" sz="2600" dirty="0"/>
              <a:t>Inleiding</a:t>
            </a:r>
          </a:p>
          <a:p>
            <a:pPr lvl="2"/>
            <a:r>
              <a:rPr lang="nl-NL" sz="2600" dirty="0"/>
              <a:t>Probleemanalyse</a:t>
            </a:r>
          </a:p>
          <a:p>
            <a:pPr lvl="2"/>
            <a:r>
              <a:rPr lang="nl-NL" sz="2600" dirty="0"/>
              <a:t>Presentatie van het advies</a:t>
            </a:r>
          </a:p>
          <a:p>
            <a:pPr lvl="2"/>
            <a:r>
              <a:rPr lang="nl-NL" sz="2600" dirty="0" smtClean="0"/>
              <a:t>Afsluiting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95114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66779"/>
          </a:xfrm>
        </p:spPr>
        <p:txBody>
          <a:bodyPr/>
          <a:lstStyle/>
          <a:p>
            <a:pPr algn="ctr"/>
            <a:r>
              <a:rPr lang="nl-NL" sz="5000" dirty="0"/>
              <a:t>Het adviesgesprek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297578"/>
            <a:ext cx="10431191" cy="4950822"/>
          </a:xfrm>
        </p:spPr>
        <p:txBody>
          <a:bodyPr>
            <a:normAutofit/>
          </a:bodyPr>
          <a:lstStyle/>
          <a:p>
            <a:r>
              <a:rPr lang="nl-NL" sz="4000" dirty="0" smtClean="0"/>
              <a:t>De wet van </a:t>
            </a:r>
            <a:r>
              <a:rPr lang="nl-NL" sz="4000" dirty="0" smtClean="0">
                <a:hlinkClick r:id="rId2"/>
              </a:rPr>
              <a:t>Maier</a:t>
            </a:r>
            <a:r>
              <a:rPr lang="nl-NL" sz="4000" dirty="0" smtClean="0"/>
              <a:t>:</a:t>
            </a:r>
          </a:p>
          <a:p>
            <a:pPr lvl="2"/>
            <a:endParaRPr lang="nl-NL" sz="3500" dirty="0" smtClean="0"/>
          </a:p>
          <a:p>
            <a:pPr lvl="2"/>
            <a:r>
              <a:rPr lang="nl-NL" sz="3500" dirty="0" smtClean="0"/>
              <a:t>E = K x A (Effect= Kwaliteit x Acceptatie)</a:t>
            </a:r>
          </a:p>
          <a:p>
            <a:pPr lvl="6"/>
            <a:r>
              <a:rPr lang="nl-NL" sz="3300" dirty="0" smtClean="0"/>
              <a:t>Kwaliteit door deskundigheid</a:t>
            </a:r>
          </a:p>
          <a:p>
            <a:pPr lvl="6"/>
            <a:r>
              <a:rPr lang="nl-NL" sz="3300" dirty="0" smtClean="0"/>
              <a:t>Acceptatie door het betrekken van de klant/opdrachtgever</a:t>
            </a:r>
          </a:p>
          <a:p>
            <a:endParaRPr lang="nl-NL" sz="3900" dirty="0" smtClean="0"/>
          </a:p>
          <a:p>
            <a:endParaRPr lang="nl-NL" sz="3900" dirty="0"/>
          </a:p>
        </p:txBody>
      </p:sp>
    </p:spTree>
    <p:extLst>
      <p:ext uri="{BB962C8B-B14F-4D97-AF65-F5344CB8AC3E}">
        <p14:creationId xmlns:p14="http://schemas.microsoft.com/office/powerpoint/2010/main" val="427297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1945"/>
          </a:xfrm>
        </p:spPr>
        <p:txBody>
          <a:bodyPr/>
          <a:lstStyle/>
          <a:p>
            <a:pPr algn="ctr"/>
            <a:r>
              <a:rPr lang="nl-NL" sz="5000" dirty="0">
                <a:solidFill>
                  <a:srgbClr val="EBEBEB"/>
                </a:solidFill>
              </a:rPr>
              <a:t>Het adviesgesprek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384662"/>
            <a:ext cx="10439899" cy="4863737"/>
          </a:xfrm>
        </p:spPr>
        <p:txBody>
          <a:bodyPr/>
          <a:lstStyle/>
          <a:p>
            <a:r>
              <a:rPr lang="nl-NL" sz="4000" dirty="0" smtClean="0"/>
              <a:t>Wees je daarbij bewust van de 6A’s</a:t>
            </a:r>
          </a:p>
          <a:p>
            <a:pPr lvl="1"/>
            <a:r>
              <a:rPr lang="nl-NL" sz="2500" dirty="0" smtClean="0"/>
              <a:t>Die houden het gesprek op gang</a:t>
            </a:r>
          </a:p>
          <a:p>
            <a:pPr lvl="3"/>
            <a:r>
              <a:rPr lang="nl-NL" sz="2500" dirty="0"/>
              <a:t>Aandacht voor je gesprekspartner</a:t>
            </a:r>
          </a:p>
          <a:p>
            <a:pPr lvl="3"/>
            <a:r>
              <a:rPr lang="nl-NL" sz="2500" dirty="0"/>
              <a:t>Aandacht voor je eigen signalen</a:t>
            </a:r>
          </a:p>
          <a:p>
            <a:pPr lvl="3"/>
            <a:r>
              <a:rPr lang="nl-NL" sz="2500" dirty="0"/>
              <a:t>Afstemmen</a:t>
            </a:r>
          </a:p>
          <a:p>
            <a:pPr lvl="3"/>
            <a:r>
              <a:rPr lang="nl-NL" sz="2500" dirty="0"/>
              <a:t>Aanvullen</a:t>
            </a:r>
          </a:p>
          <a:p>
            <a:pPr lvl="3"/>
            <a:r>
              <a:rPr lang="nl-NL" sz="2500" dirty="0"/>
              <a:t>Assertiviteit</a:t>
            </a:r>
          </a:p>
          <a:p>
            <a:pPr lvl="3"/>
            <a:r>
              <a:rPr lang="nl-NL" sz="2500" dirty="0"/>
              <a:t>Alternatieven</a:t>
            </a:r>
          </a:p>
          <a:p>
            <a:pPr lvl="1"/>
            <a:endParaRPr lang="nl-NL" dirty="0"/>
          </a:p>
        </p:txBody>
      </p:sp>
      <p:pic>
        <p:nvPicPr>
          <p:cNvPr id="1025" name="Picture 1" descr="sidebox-img-g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82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86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4528"/>
          </a:xfrm>
        </p:spPr>
        <p:txBody>
          <a:bodyPr/>
          <a:lstStyle/>
          <a:p>
            <a:pPr algn="ctr"/>
            <a:r>
              <a:rPr lang="nl-NL" sz="5000" dirty="0">
                <a:solidFill>
                  <a:srgbClr val="EBEBEB"/>
                </a:solidFill>
              </a:rPr>
              <a:t>Het adviesgesprek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367246"/>
            <a:ext cx="9403742" cy="4881153"/>
          </a:xfrm>
        </p:spPr>
        <p:txBody>
          <a:bodyPr>
            <a:noAutofit/>
          </a:bodyPr>
          <a:lstStyle/>
          <a:p>
            <a:r>
              <a:rPr lang="nl-NL" sz="4000" b="1" dirty="0" smtClean="0"/>
              <a:t>Inleiding</a:t>
            </a:r>
            <a:r>
              <a:rPr lang="nl-NL" sz="3500" dirty="0" smtClean="0"/>
              <a:t> is wat anders dan aanleiding:</a:t>
            </a:r>
          </a:p>
          <a:p>
            <a:pPr lvl="1"/>
            <a:r>
              <a:rPr lang="nl-NL" sz="3300" dirty="0" smtClean="0"/>
              <a:t>Stem de verwachting af:</a:t>
            </a:r>
          </a:p>
          <a:p>
            <a:pPr lvl="3"/>
            <a:r>
              <a:rPr lang="nl-NL" sz="2900" dirty="0" smtClean="0"/>
              <a:t>Door vooraf te achterhalen en te bepalen wat de het doel van het gesprek is.</a:t>
            </a:r>
          </a:p>
          <a:p>
            <a:pPr lvl="3"/>
            <a:r>
              <a:rPr lang="nl-NL" sz="2900" dirty="0" smtClean="0"/>
              <a:t>Stel gerichte vragen en kom met feiten die je inzicht en deskundigheid bevestigen</a:t>
            </a:r>
          </a:p>
          <a:p>
            <a:pPr lvl="3"/>
            <a:r>
              <a:rPr lang="nl-NL" sz="2900" dirty="0" smtClean="0"/>
              <a:t>Wensen en verwachtingen afbakenen</a:t>
            </a:r>
          </a:p>
          <a:p>
            <a:pPr lvl="3"/>
            <a:endParaRPr lang="nl-NL" sz="2900" dirty="0"/>
          </a:p>
        </p:txBody>
      </p:sp>
    </p:spTree>
    <p:extLst>
      <p:ext uri="{BB962C8B-B14F-4D97-AF65-F5344CB8AC3E}">
        <p14:creationId xmlns:p14="http://schemas.microsoft.com/office/powerpoint/2010/main" val="21075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486</Words>
  <Application>Microsoft Office PowerPoint</Application>
  <PresentationFormat>Breedbeeld</PresentationFormat>
  <Paragraphs>86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Les 3 adviseren</vt:lpstr>
      <vt:lpstr>Terugblik vorige les</vt:lpstr>
      <vt:lpstr>Terugblik vorige les</vt:lpstr>
      <vt:lpstr>Terugblik vorige les</vt:lpstr>
      <vt:lpstr>Welke type vragen stel je?</vt:lpstr>
      <vt:lpstr>Het adviesgesprek</vt:lpstr>
      <vt:lpstr>Het adviesgesprek</vt:lpstr>
      <vt:lpstr>Het adviesgesprek</vt:lpstr>
      <vt:lpstr>Het adviesgesprek</vt:lpstr>
      <vt:lpstr>Het adviesgesprek</vt:lpstr>
      <vt:lpstr>Het adviesgesprek</vt:lpstr>
      <vt:lpstr>Het adviesgesprek</vt:lpstr>
      <vt:lpstr>Bereid een casus voor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3 adviseren</dc:title>
  <dc:creator>Geraar de Jong</dc:creator>
  <cp:lastModifiedBy>Geraar de Jong</cp:lastModifiedBy>
  <cp:revision>28</cp:revision>
  <cp:lastPrinted>2018-10-12T08:41:00Z</cp:lastPrinted>
  <dcterms:created xsi:type="dcterms:W3CDTF">2018-10-11T21:50:56Z</dcterms:created>
  <dcterms:modified xsi:type="dcterms:W3CDTF">2018-10-12T09:47:45Z</dcterms:modified>
</cp:coreProperties>
</file>